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0674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78922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728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1432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005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07755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1EDC4D0-4420-440D-980E-6659F891D449}" type="datetimeFigureOut">
              <a:rPr lang="ar-IQ" smtClean="0"/>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77348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1EDC4D0-4420-440D-980E-6659F891D449}" type="datetimeFigureOut">
              <a:rPr lang="ar-IQ" smtClean="0"/>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270532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EDC4D0-4420-440D-980E-6659F891D449}" type="datetimeFigureOut">
              <a:rPr lang="ar-IQ" smtClean="0"/>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10195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40356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6708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DF9106-E62B-4A5A-B5E1-583B534607B9}" type="slidenum">
              <a:rPr lang="ar-IQ" smtClean="0"/>
              <a:t>‹#›</a:t>
            </a:fld>
            <a:endParaRPr lang="ar-IQ"/>
          </a:p>
        </p:txBody>
      </p:sp>
    </p:spTree>
    <p:extLst>
      <p:ext uri="{BB962C8B-B14F-4D97-AF65-F5344CB8AC3E}">
        <p14:creationId xmlns:p14="http://schemas.microsoft.com/office/powerpoint/2010/main" val="103644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51520" y="1340768"/>
            <a:ext cx="8586688" cy="511256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IQ" sz="3600" dirty="0"/>
          </a:p>
        </p:txBody>
      </p:sp>
      <p:sp>
        <p:nvSpPr>
          <p:cNvPr id="5" name="عنوان 4"/>
          <p:cNvSpPr>
            <a:spLocks noGrp="1"/>
          </p:cNvSpPr>
          <p:nvPr>
            <p:ph type="ctrTitle"/>
          </p:nvPr>
        </p:nvSpPr>
        <p:spPr>
          <a:xfrm>
            <a:off x="251520" y="188640"/>
            <a:ext cx="8276456" cy="6264696"/>
          </a:xfrm>
        </p:spPr>
        <p:txBody>
          <a:bodyPr>
            <a:noAutofit/>
          </a:bodyPr>
          <a:lstStyle/>
          <a:p>
            <a:r>
              <a:rPr lang="ar-IQ" sz="2400" b="1" dirty="0"/>
              <a:t> </a:t>
            </a:r>
            <a:r>
              <a:rPr lang="en-US" sz="2400" dirty="0"/>
              <a:t/>
            </a:r>
            <a:br>
              <a:rPr lang="en-US" sz="2400" dirty="0"/>
            </a:br>
            <a:r>
              <a:rPr lang="ar-SA" sz="2400" dirty="0"/>
              <a:t>وزارة التعليم العالي والبحث العلمي</a:t>
            </a:r>
            <a:r>
              <a:rPr lang="en-US" sz="2400" dirty="0"/>
              <a:t/>
            </a:r>
            <a:br>
              <a:rPr lang="en-US" sz="2400" dirty="0"/>
            </a:br>
            <a:r>
              <a:rPr lang="ar-SA" sz="2400" dirty="0"/>
              <a:t>         جامعة البصرة</a:t>
            </a:r>
            <a:r>
              <a:rPr lang="en-US" sz="2400" dirty="0"/>
              <a:t/>
            </a:r>
            <a:br>
              <a:rPr lang="en-US" sz="2400" dirty="0"/>
            </a:br>
            <a:r>
              <a:rPr lang="ar-SA" sz="2400" dirty="0"/>
              <a:t>كلية التربية البدنية وعلوم </a:t>
            </a:r>
            <a:r>
              <a:rPr lang="ar-SA" sz="2400" dirty="0" smtClean="0"/>
              <a:t>الرياض</a:t>
            </a:r>
            <a:r>
              <a:rPr lang="ar-IQ" sz="2400" dirty="0"/>
              <a:t>ة</a:t>
            </a:r>
            <a:r>
              <a:rPr lang="en-US" sz="2400" dirty="0"/>
              <a:t/>
            </a:r>
            <a:br>
              <a:rPr lang="en-US" sz="2400" dirty="0"/>
            </a:br>
            <a:r>
              <a:rPr lang="ar-SA" sz="2400" b="1" dirty="0"/>
              <a:t>               </a:t>
            </a:r>
            <a:r>
              <a:rPr lang="en-US" sz="2400" dirty="0"/>
              <a:t/>
            </a:r>
            <a:br>
              <a:rPr lang="en-US" sz="2400" dirty="0"/>
            </a:br>
            <a:r>
              <a:rPr lang="ar-SA" sz="2400" b="1" dirty="0"/>
              <a:t>البناء الحركي </a:t>
            </a:r>
            <a:r>
              <a:rPr lang="ar-SA" sz="2400" b="1" dirty="0" err="1"/>
              <a:t>للأنسان</a:t>
            </a:r>
            <a:r>
              <a:rPr lang="ar-SA" sz="2400" b="1" dirty="0"/>
              <a:t> - الشكل الظاهري</a:t>
            </a:r>
            <a:r>
              <a:rPr lang="en-US" sz="2400" dirty="0"/>
              <a:t/>
            </a:r>
            <a:br>
              <a:rPr lang="en-US" sz="2400" dirty="0"/>
            </a:br>
            <a:r>
              <a:rPr lang="ar-SA" sz="2400" b="1" dirty="0"/>
              <a:t>والبناء الحركي الداخلي ( الميكانيكي )</a:t>
            </a:r>
            <a:r>
              <a:rPr lang="en-US" sz="2400" dirty="0"/>
              <a:t/>
            </a:r>
            <a:br>
              <a:rPr lang="en-US" sz="2400" dirty="0"/>
            </a:br>
            <a:r>
              <a:rPr lang="ar-SA" sz="2400" b="1" dirty="0"/>
              <a:t> </a:t>
            </a:r>
            <a:r>
              <a:rPr lang="en-US" sz="2400" dirty="0"/>
              <a:t/>
            </a:r>
            <a:br>
              <a:rPr lang="en-US" sz="2400" dirty="0"/>
            </a:br>
            <a:r>
              <a:rPr lang="ar-SA" sz="2400" b="1" dirty="0"/>
              <a:t> </a:t>
            </a:r>
            <a:r>
              <a:rPr lang="en-US" sz="2400" dirty="0"/>
              <a:t/>
            </a:r>
            <a:br>
              <a:rPr lang="en-US" sz="2400" dirty="0"/>
            </a:br>
            <a:r>
              <a:rPr lang="ar-SA" sz="2400" b="1" dirty="0"/>
              <a:t>أ. د محمد عنيسي </a:t>
            </a:r>
            <a:r>
              <a:rPr lang="ar-SA" sz="2400" b="1" dirty="0" smtClean="0"/>
              <a:t>جوي</a:t>
            </a:r>
            <a:r>
              <a:rPr lang="en-US" sz="2400" b="1" dirty="0" smtClean="0"/>
              <a:t/>
            </a:r>
            <a:br>
              <a:rPr lang="en-US" sz="2400" b="1" dirty="0" smtClean="0"/>
            </a:br>
            <a:r>
              <a:rPr lang="en-US" sz="2400" dirty="0"/>
              <a:t/>
            </a:r>
            <a:br>
              <a:rPr lang="en-US" sz="2400" dirty="0"/>
            </a:br>
            <a:r>
              <a:rPr lang="ar-IQ" sz="2400" b="1" dirty="0"/>
              <a:t> </a:t>
            </a:r>
            <a:r>
              <a:rPr lang="ar-IQ" sz="2400" b="1" dirty="0" smtClean="0"/>
              <a:t>2018</a:t>
            </a:r>
            <a:r>
              <a:rPr lang="en-US" sz="2400" dirty="0"/>
              <a:t/>
            </a:r>
            <a:br>
              <a:rPr lang="en-US" sz="2400" dirty="0"/>
            </a:br>
            <a:r>
              <a:rPr lang="ar-IQ" sz="2400" b="1" dirty="0"/>
              <a:t> </a:t>
            </a:r>
            <a:endParaRPr lang="en-US" sz="2400" dirty="0"/>
          </a:p>
        </p:txBody>
      </p:sp>
    </p:spTree>
    <p:extLst>
      <p:ext uri="{BB962C8B-B14F-4D97-AF65-F5344CB8AC3E}">
        <p14:creationId xmlns:p14="http://schemas.microsoft.com/office/powerpoint/2010/main" val="305578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Autofit/>
          </a:bodyPr>
          <a:lstStyle/>
          <a:p>
            <a:r>
              <a:rPr lang="ar-IQ" sz="1400" b="1" dirty="0"/>
              <a:t>البناء الحركي للإنسان والشكل الظاهري :</a:t>
            </a:r>
            <a:r>
              <a:rPr lang="en-US" sz="1400" dirty="0"/>
              <a:t/>
            </a:r>
            <a:br>
              <a:rPr lang="en-US" sz="1400" dirty="0"/>
            </a:br>
            <a:r>
              <a:rPr lang="ar-IQ" sz="1400" dirty="0"/>
              <a:t>في الحركات الرياضية تؤدى الحركة بشكل </a:t>
            </a:r>
            <a:r>
              <a:rPr lang="ar-IQ" sz="1400" dirty="0" err="1"/>
              <a:t>إنسيابي</a:t>
            </a:r>
            <a:r>
              <a:rPr lang="ar-IQ" sz="1400" dirty="0"/>
              <a:t> وبدون قطع، ولكن في الحقيقة إن الحركة عبارة عن أقسام المراحل ترتبط الواحدة بالأخرى طبقا للهدف ( واجب الحركة )، إن الشكل الظاهري العام للحركة ستجده مبني على ثلاثة أشكال أو ظواهر هي الشكل الثلاثي والثنائي والمركب.</a:t>
            </a:r>
            <a:r>
              <a:rPr lang="en-US" sz="1400" dirty="0"/>
              <a:t/>
            </a:r>
            <a:br>
              <a:rPr lang="en-US" sz="1400" dirty="0"/>
            </a:br>
            <a:r>
              <a:rPr lang="ar-IQ" sz="1400" b="1" dirty="0"/>
              <a:t>أولا : الحركة المكونة من ثلاثة أقسام ( الوحيدة ).</a:t>
            </a:r>
            <a:r>
              <a:rPr lang="en-US" sz="1400" dirty="0"/>
              <a:t/>
            </a:r>
            <a:br>
              <a:rPr lang="en-US" sz="1400" dirty="0"/>
            </a:br>
            <a:r>
              <a:rPr lang="ar-IQ" sz="1400" b="1" dirty="0"/>
              <a:t>ثانيا : الحركة المكونة من قسمين ( المتكررة ).</a:t>
            </a:r>
            <a:r>
              <a:rPr lang="en-US" sz="1400" dirty="0"/>
              <a:t/>
            </a:r>
            <a:br>
              <a:rPr lang="en-US" sz="1400" dirty="0"/>
            </a:br>
            <a:r>
              <a:rPr lang="ar-IQ" sz="1400" b="1" dirty="0"/>
              <a:t>ثالثا : الحركة المركبة.</a:t>
            </a:r>
            <a:r>
              <a:rPr lang="en-US" sz="1400" dirty="0"/>
              <a:t/>
            </a:r>
            <a:br>
              <a:rPr lang="en-US" sz="1400" dirty="0"/>
            </a:br>
            <a:r>
              <a:rPr lang="ar-IQ" sz="1400" dirty="0"/>
              <a:t>إن الحركات الرياضية عبارة عن </a:t>
            </a:r>
            <a:r>
              <a:rPr lang="ar-IQ" sz="1400" dirty="0" err="1"/>
              <a:t>ظواهرمتجانسة</a:t>
            </a:r>
            <a:r>
              <a:rPr lang="ar-IQ" sz="1400" dirty="0"/>
              <a:t> ومتكاملة الأقسام، فالحركات الرياضية ليست ظواهر </a:t>
            </a:r>
            <a:r>
              <a:rPr lang="ar-IQ" sz="1400" dirty="0" err="1"/>
              <a:t>فسلجية</a:t>
            </a:r>
            <a:r>
              <a:rPr lang="ar-IQ" sz="1400" dirty="0"/>
              <a:t>  أو ميكانيكية فقط إنما هي تفاعل الفرد مع المحيط الذي يعيش فيه، فالإنسان يخزن المعلومات والخبرة والتجارب ويعكسها على المحيط.</a:t>
            </a:r>
            <a:r>
              <a:rPr lang="en-US" sz="1400" dirty="0"/>
              <a:t/>
            </a:r>
            <a:br>
              <a:rPr lang="en-US" sz="1400" dirty="0"/>
            </a:br>
            <a:r>
              <a:rPr lang="ar-IQ" sz="1400" dirty="0"/>
              <a:t>إن الحركة تنتقل من جزء إلى آخر في عملية النقل الحركي، وهذا النقل لمجموع الحركة الواحدة له بناء وشكل خاص ولكل مهارة بناءها ويمكن أن يكون مختلف عن المهارة الثانية.</a:t>
            </a:r>
            <a:r>
              <a:rPr lang="en-US" sz="1400" dirty="0"/>
              <a:t/>
            </a:r>
            <a:br>
              <a:rPr lang="en-US" sz="1400" dirty="0"/>
            </a:br>
            <a:r>
              <a:rPr lang="ar-IQ" sz="1400" dirty="0"/>
              <a:t>إن الحركات الرياضية التي تنتقل بين الأجزاء وتكون النقل الحركي، فإن الأجزاء المنتقلة هذه تتجمع وتكون أقسام متعددة طبقا لنوع اللعبة وهذه الأقسام هي التي تبنى عليها الحركة وتشكل المهارة. إن شكل الحركة يحدد الهدف وهدف الحركة يعين ظواهرها فتقسم الحركة بعكس ظواهر هدف الحركة، فلو حللنا ممارسة لاعب مبتدئ لمهارة معينة سوف ترى وضع جسمه من بداية الحركة إلى نهايتها ونوعية </a:t>
            </a:r>
            <a:r>
              <a:rPr lang="ar-IQ" sz="1400" dirty="0" err="1"/>
              <a:t>وإتجاه</a:t>
            </a:r>
            <a:r>
              <a:rPr lang="ar-IQ" sz="1400" dirty="0"/>
              <a:t> الحركة.</a:t>
            </a:r>
            <a:r>
              <a:rPr lang="ar-IQ" sz="1400" b="1" dirty="0"/>
              <a:t> </a:t>
            </a:r>
            <a:r>
              <a:rPr lang="en-US" sz="1400" dirty="0"/>
              <a:t/>
            </a:r>
            <a:br>
              <a:rPr lang="en-US" sz="1400" dirty="0"/>
            </a:br>
            <a:r>
              <a:rPr lang="ar-SA" sz="1400" b="1" dirty="0"/>
              <a:t>أولا : الحركة المكونة من ثلاثة أقسام ( الوحيدة ) :</a:t>
            </a:r>
            <a:r>
              <a:rPr lang="en-US" sz="1400" dirty="0"/>
              <a:t/>
            </a:r>
            <a:br>
              <a:rPr lang="en-US" sz="1400" dirty="0"/>
            </a:br>
            <a:r>
              <a:rPr lang="ar-SA" sz="1400" b="1" dirty="0"/>
              <a:t>  </a:t>
            </a:r>
            <a:r>
              <a:rPr lang="ar-SA" sz="1400" dirty="0"/>
              <a:t>إن الحركة الوحيدة هي الحركة التي تؤدى لمرة واحدة وينتهي واجبها مثل ( فعالية القفز العالي ) ولهذه الحركات ثلاثة أقسام هي :</a:t>
            </a:r>
            <a:r>
              <a:rPr lang="en-US" sz="1400" dirty="0"/>
              <a:t/>
            </a:r>
            <a:br>
              <a:rPr lang="en-US" sz="1400" dirty="0"/>
            </a:br>
            <a:r>
              <a:rPr lang="ar-SA" sz="1400" b="1" dirty="0"/>
              <a:t>القسم الأول ( التحضيري ).</a:t>
            </a:r>
            <a:r>
              <a:rPr lang="en-US" sz="1400" dirty="0"/>
              <a:t/>
            </a:r>
            <a:br>
              <a:rPr lang="en-US" sz="1400" dirty="0"/>
            </a:br>
            <a:r>
              <a:rPr lang="ar-SA" sz="1400" b="1" dirty="0"/>
              <a:t>القسم الثاني ( الرئيسي ).</a:t>
            </a:r>
            <a:r>
              <a:rPr lang="en-US" sz="1400" dirty="0"/>
              <a:t/>
            </a:r>
            <a:br>
              <a:rPr lang="en-US" sz="1400" dirty="0"/>
            </a:br>
            <a:r>
              <a:rPr lang="ar-SA" sz="1400" b="1" dirty="0"/>
              <a:t>القسم الثالث ( الختامي ).</a:t>
            </a:r>
            <a:r>
              <a:rPr lang="en-US" sz="1400" dirty="0"/>
              <a:t/>
            </a:r>
            <a:br>
              <a:rPr lang="en-US" sz="1400" dirty="0"/>
            </a:br>
            <a:r>
              <a:rPr lang="ar-SA" sz="1400" dirty="0"/>
              <a:t>     1- </a:t>
            </a:r>
            <a:r>
              <a:rPr lang="ar-SA" sz="1400" b="1" dirty="0"/>
              <a:t>القسم التحضيري : </a:t>
            </a:r>
            <a:r>
              <a:rPr lang="ar-SA" sz="1400" dirty="0"/>
              <a:t>وهو القسم الذي تبدأ فيه الحركة، واجبه خدمة وإعداد القوة للواجب الرئيس للحركة.</a:t>
            </a:r>
            <a:r>
              <a:rPr lang="en-US" sz="1400" dirty="0"/>
              <a:t/>
            </a:r>
            <a:br>
              <a:rPr lang="en-US" sz="1400" dirty="0"/>
            </a:br>
            <a:r>
              <a:rPr lang="ar-SA" sz="1400" b="1" dirty="0"/>
              <a:t>       فوائد القسم التحضيري :</a:t>
            </a:r>
            <a:r>
              <a:rPr lang="en-US" sz="1400" dirty="0"/>
              <a:t/>
            </a:r>
            <a:br>
              <a:rPr lang="en-US" sz="1400" dirty="0"/>
            </a:br>
            <a:r>
              <a:rPr lang="ar-SA" sz="1400" dirty="0"/>
              <a:t>خدمة الواجب الحركي.</a:t>
            </a:r>
            <a:r>
              <a:rPr lang="en-US" sz="1400" dirty="0"/>
              <a:t/>
            </a:r>
            <a:br>
              <a:rPr lang="en-US" sz="1400" dirty="0"/>
            </a:br>
            <a:r>
              <a:rPr lang="ar-SA" sz="1400" dirty="0"/>
              <a:t>الحصول على ظروف </a:t>
            </a:r>
            <a:r>
              <a:rPr lang="ar-SA" sz="1400" dirty="0" err="1"/>
              <a:t>إقتصادية</a:t>
            </a:r>
            <a:r>
              <a:rPr lang="ar-SA" sz="1400" dirty="0"/>
              <a:t> لخدمة الواجب الحركي.</a:t>
            </a:r>
            <a:r>
              <a:rPr lang="en-US" sz="1400" dirty="0"/>
              <a:t/>
            </a:r>
            <a:br>
              <a:rPr lang="en-US" sz="1400" dirty="0"/>
            </a:br>
            <a:r>
              <a:rPr lang="ar-SA" sz="1400" dirty="0"/>
              <a:t>تهيئة القوة اللازمة للأداء الحركي.</a:t>
            </a:r>
            <a:r>
              <a:rPr lang="en-US" sz="1400" dirty="0"/>
              <a:t/>
            </a:r>
            <a:br>
              <a:rPr lang="en-US" sz="1400" dirty="0"/>
            </a:br>
            <a:r>
              <a:rPr lang="ar-SA" sz="1400" dirty="0"/>
              <a:t>يكون بمثابة إعداد للحركة. </a:t>
            </a:r>
            <a:r>
              <a:rPr lang="en-US" sz="1400" dirty="0"/>
              <a:t/>
            </a:r>
            <a:br>
              <a:rPr lang="en-US" sz="1400" dirty="0"/>
            </a:br>
            <a:r>
              <a:rPr lang="ar-SA" sz="1400" dirty="0"/>
              <a:t>ويهدف هذا القسم الى </a:t>
            </a:r>
            <a:r>
              <a:rPr lang="ar-SA" sz="1400" dirty="0" err="1"/>
              <a:t>إتخاذ</a:t>
            </a:r>
            <a:r>
              <a:rPr lang="ar-SA" sz="1400" dirty="0"/>
              <a:t> الوضع المناسب لتنفيذ الواجب كما يمكن إطالة هذا القسم أو تقصيره في مراحل الأداء الأخرى ويختلف القسم التحضيري من مهارة إلى أخرى كما أن الحركات الزائدة في بعض المفاصل المشتركة في أداء المهارة يؤدي إلى قصور في القسم الرئيس أي أن القسم التحضيري يرتبط </a:t>
            </a:r>
            <a:r>
              <a:rPr lang="ar-SA" sz="1400" dirty="0" err="1"/>
              <a:t>إرتباطا</a:t>
            </a:r>
            <a:r>
              <a:rPr lang="ar-SA" sz="1400" dirty="0"/>
              <a:t> مباشرا بهدف المهارة فهو يؤدى </a:t>
            </a:r>
            <a:endParaRPr lang="ar-IQ" sz="1400" dirty="0"/>
          </a:p>
        </p:txBody>
      </p:sp>
    </p:spTree>
    <p:extLst>
      <p:ext uri="{BB962C8B-B14F-4D97-AF65-F5344CB8AC3E}">
        <p14:creationId xmlns:p14="http://schemas.microsoft.com/office/powerpoint/2010/main" val="149433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SA" sz="1400" dirty="0"/>
              <a:t>بغرض توفير أقصى </a:t>
            </a:r>
            <a:r>
              <a:rPr lang="ar-SA" sz="1400" dirty="0" err="1"/>
              <a:t>إستفادة</a:t>
            </a:r>
            <a:r>
              <a:rPr lang="ar-SA" sz="1400" dirty="0"/>
              <a:t> ممكنة في التحضير للقسم الرئيس، إذ يؤدي تكرار حركات المفاصل خلال هذه المرحلة إلى ضبط زوايا المفاصل بالقدر المطلوب وغالبا ما يضطر المدرس أو المدرب إلى مراجعة القسم التحضيري عند ملاحظته لأي خطأ في الأداء بحيث يؤكد على تصحيح الوضع لتأثيره المباشر على نسبة نجاح المهارة. </a:t>
            </a:r>
            <a:r>
              <a:rPr lang="en-US" sz="1400" dirty="0"/>
              <a:t/>
            </a:r>
            <a:br>
              <a:rPr lang="en-US" sz="1400" dirty="0"/>
            </a:br>
            <a:r>
              <a:rPr lang="ar-SA" sz="1400" b="1" dirty="0"/>
              <a:t>هنالك نوعان من التعدد للقسم التحضيري هما السلبي</a:t>
            </a:r>
            <a:r>
              <a:rPr lang="ar-SA" sz="1400" dirty="0"/>
              <a:t> </a:t>
            </a:r>
            <a:r>
              <a:rPr lang="ar-SA" sz="1400" b="1" dirty="0"/>
              <a:t>والإيجابي .</a:t>
            </a:r>
            <a:r>
              <a:rPr lang="en-US" sz="1400" dirty="0"/>
              <a:t/>
            </a:r>
            <a:br>
              <a:rPr lang="en-US" sz="1400" dirty="0"/>
            </a:br>
            <a:r>
              <a:rPr lang="ar-IQ" sz="1400" b="1" dirty="0"/>
              <a:t>2- القسم الرئيس :</a:t>
            </a:r>
            <a:r>
              <a:rPr lang="en-US" sz="1400" dirty="0"/>
              <a:t/>
            </a:r>
            <a:br>
              <a:rPr lang="en-US" sz="1400" dirty="0"/>
            </a:br>
            <a:r>
              <a:rPr lang="ar-IQ" sz="1400" b="1" dirty="0"/>
              <a:t>  </a:t>
            </a:r>
            <a:r>
              <a:rPr lang="ar-IQ" sz="1400" dirty="0"/>
              <a:t>وهو القسم الذي يحقق واجب الحركة وتكون كل الأقسام والقوى منصبة لخدمة هذا الواجب وفي كافة المهارات الحركية يسعى المدربون والخبراء لأن يحسنوا طريقة الأداء وكلما تحسنت طريقة الأداء </a:t>
            </a:r>
            <a:r>
              <a:rPr lang="ar-IQ" sz="1400" dirty="0" err="1"/>
              <a:t>كاما</a:t>
            </a:r>
            <a:r>
              <a:rPr lang="ar-IQ" sz="1400" dirty="0"/>
              <a:t> نحصل على نتائج عالية فطريقة أداء العالي لها </a:t>
            </a:r>
            <a:r>
              <a:rPr lang="ar-IQ" sz="1400" dirty="0" err="1"/>
              <a:t>تكنيكها</a:t>
            </a:r>
            <a:r>
              <a:rPr lang="ar-IQ" sz="1400" dirty="0"/>
              <a:t> ووضعها الخاص فإذا ما درست كيفية عبور العارضة لأعلى ما يمكن سوف تتوالى الأرقام القياسية وعند دراسة الحركة الدورانية لأي حركة في الهواء والعوامل المؤثرة فيها سوف تتحسن طريقة الأداء إن كل الطرق والدراسات تعمل على خدمة هذا الواجب.</a:t>
            </a:r>
            <a:r>
              <a:rPr lang="en-US" sz="1400" dirty="0"/>
              <a:t/>
            </a:r>
            <a:br>
              <a:rPr lang="en-US" sz="1400" dirty="0"/>
            </a:br>
            <a:r>
              <a:rPr lang="ar-IQ" sz="1400" dirty="0"/>
              <a:t>  في هذه المرحلة يتحقق هدف المهارة كالتخلص من الرمي بصفة عامة أو </a:t>
            </a:r>
            <a:r>
              <a:rPr lang="ar-IQ" sz="1400" dirty="0" err="1"/>
              <a:t>إنتهاء</a:t>
            </a:r>
            <a:r>
              <a:rPr lang="ar-IQ" sz="1400" dirty="0"/>
              <a:t> عملية الركل بخروج الكرة من قدم اللاعب وهذه </a:t>
            </a:r>
            <a:r>
              <a:rPr lang="ar-IQ" sz="1400" dirty="0" err="1"/>
              <a:t>المرحله</a:t>
            </a:r>
            <a:r>
              <a:rPr lang="ar-IQ" sz="1400" dirty="0"/>
              <a:t> واضحة ومحددة ويمكن تحديدها بسهولة ففي الضربة الساحقة في الكرة الطائرة مثلا تبدأ من مد مفاصل الأطراف السفلى للقفز عاليا حتى ضرب الكرة بإحدى اليدين أعلى الشبكة، ويرى البعض أن المرحلة الرئيسية من المهارة تمثل ( الأثر أو النتيجة ) في حين تمثل المرحلة التمهيدية  ( السبب ).</a:t>
            </a:r>
            <a:r>
              <a:rPr lang="en-US" sz="1400" dirty="0"/>
              <a:t/>
            </a:r>
            <a:br>
              <a:rPr lang="en-US" sz="1400" dirty="0"/>
            </a:br>
            <a:r>
              <a:rPr lang="ar-IQ" sz="1400" dirty="0"/>
              <a:t>3</a:t>
            </a:r>
            <a:r>
              <a:rPr lang="ar-IQ" sz="1400" b="1" dirty="0"/>
              <a:t>- القسم الختامي ( النهائي ) :</a:t>
            </a:r>
            <a:r>
              <a:rPr lang="en-US" sz="1400" dirty="0"/>
              <a:t/>
            </a:r>
            <a:br>
              <a:rPr lang="en-US" sz="1400" dirty="0"/>
            </a:br>
            <a:r>
              <a:rPr lang="ar-IQ" sz="1400" dirty="0"/>
              <a:t>  هو ذلك القسم الذي تنتهي به الحركة ويتحول الجسم فيه من حالة الحركة إلى حالة سكون أو ثبات ويمكن من هذا القسم البداية بحركات أخرى، وهذا القسم مسؤول عن تثبيت الجسم بعد أداء الواجب الحركي الرئيسي وهو المسؤول عن إيقاف الجسم بعد المهارة الحركية.</a:t>
            </a:r>
            <a:r>
              <a:rPr lang="en-US" sz="1400" dirty="0"/>
              <a:t/>
            </a:r>
            <a:br>
              <a:rPr lang="en-US" sz="1400" dirty="0"/>
            </a:br>
            <a:r>
              <a:rPr lang="ar-IQ" sz="1400" dirty="0"/>
              <a:t>  إن هذا الجزء بقدر ما تكون كل الأجزاء مهمة ففي بعض الحالات هو الذي يقرر النتيجة فمثلا لو خرج رامي الرمح من القوس بعد الرمية فمهما كانت المسافة التي أبعد بها الرمح طويلة ومهما كان التكنيك مثالي فالنتيجة فاشلة.</a:t>
            </a:r>
            <a:r>
              <a:rPr lang="en-US" sz="1400" dirty="0"/>
              <a:t/>
            </a:r>
            <a:br>
              <a:rPr lang="en-US" sz="1400" dirty="0"/>
            </a:br>
            <a:r>
              <a:rPr lang="ar-IQ" sz="1400" dirty="0"/>
              <a:t>  إن أهمية هذا القسم يمكن أن يستعمل كقسم بدائي لحركة أخرى فمثلا عملية الضرب الساحق في الكرة الطائرة والرجوع إلى الأرض فمن الممكن سقوط الكرة مرة أخرى في ساحته نتيجة البلوك الذي يقوم المنافس فيكون دور القسم النهائي بدائي لحركة إنقاذ الكرة من الأرض.</a:t>
            </a:r>
            <a:r>
              <a:rPr lang="ar-IQ" sz="1400" b="1" dirty="0"/>
              <a:t> </a:t>
            </a:r>
            <a:r>
              <a:rPr lang="en-US" sz="1400" dirty="0"/>
              <a:t/>
            </a:r>
            <a:br>
              <a:rPr lang="en-US" sz="1400" dirty="0"/>
            </a:br>
            <a:r>
              <a:rPr lang="ar-IQ" sz="1400" b="1" dirty="0"/>
              <a:t>ثانيا : الحركات المكونة من قسمين ( المتكررة ، المستمرة ) :</a:t>
            </a:r>
            <a:r>
              <a:rPr lang="en-US" sz="1400" dirty="0"/>
              <a:t/>
            </a:r>
            <a:br>
              <a:rPr lang="en-US" sz="1400" dirty="0"/>
            </a:br>
            <a:r>
              <a:rPr lang="ar-IQ" sz="1400" b="1" dirty="0"/>
              <a:t>  </a:t>
            </a:r>
            <a:r>
              <a:rPr lang="ar-IQ" sz="1400" dirty="0"/>
              <a:t>إن الحركات المتكررة هي تلك الحركات والمهارات التي يتشابه بها القسم الرئيس مثل المشي والسباحة وركوب الدراجات والتزحلق على الجليد وإن هذه المهارات لو تكررت لأعطت نفس الشكل .</a:t>
            </a:r>
            <a:r>
              <a:rPr lang="en-US" sz="1400" dirty="0"/>
              <a:t/>
            </a:r>
            <a:br>
              <a:rPr lang="en-US" sz="1400" dirty="0"/>
            </a:br>
            <a:r>
              <a:rPr lang="ar-IQ" sz="1400" dirty="0"/>
              <a:t>  فالحركات المتكررة هي حركات فيها ثلاثة أقسام يندمج القسم النهائي مع القسم التحضيري ويبقى الظاهر القسم الرئيس فقط، وتسمى الحركات المتكررة حركات ثنائية لأنها تظهر في المهارة قسمين بالتيار الحركي وهو القسم الرئيس ويندمج القسم النهائي مع البدائي.، ويمكن أن يكون القسم البدائي مندمج مع القسم الرئيس أو النهائي مندمج مع الرئيس فالمهم أن تكون الحركة متكررة .</a:t>
            </a:r>
            <a:r>
              <a:rPr lang="en-US" sz="1400" dirty="0"/>
              <a:t/>
            </a:r>
            <a:br>
              <a:rPr lang="en-US" sz="1400" dirty="0"/>
            </a:br>
            <a:r>
              <a:rPr lang="ar-IQ" sz="1400" b="1" dirty="0"/>
              <a:t>ثالثا : الحركات المركبة :</a:t>
            </a:r>
            <a:r>
              <a:rPr lang="en-US" sz="1400" dirty="0"/>
              <a:t/>
            </a:r>
            <a:br>
              <a:rPr lang="en-US" sz="1400" dirty="0"/>
            </a:br>
            <a:r>
              <a:rPr lang="ar-IQ" sz="1400" b="1" dirty="0"/>
              <a:t>  </a:t>
            </a:r>
            <a:r>
              <a:rPr lang="ar-IQ" sz="1400" dirty="0"/>
              <a:t>هي الحركات التي تحتوي على حركات ثلاثية وثنائية في آن واحد وكذلك على حركات ثلاثية متعددة معنى هذا أنها تحتوي على مهارتين أو أكثر، وهذا ما نراه عندما نحلل الحركات الرياضية فتنفصل الحركة المركبة التي تحتوي على </a:t>
            </a:r>
            <a:endParaRPr lang="en-US" sz="1400" dirty="0"/>
          </a:p>
        </p:txBody>
      </p:sp>
    </p:spTree>
    <p:extLst>
      <p:ext uri="{BB962C8B-B14F-4D97-AF65-F5344CB8AC3E}">
        <p14:creationId xmlns:p14="http://schemas.microsoft.com/office/powerpoint/2010/main" val="47788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IQ" sz="1400" dirty="0"/>
              <a:t>حركات متعددة إلى حركة واحدة منفصلة لدراستها ومن ثم الحركة الثنائية وأن كل الحركات التي تجرب في الملعب في مختلف الأنشطة الرياضية هي حركات مركبة، أو السلسلة الحركية في الجمباز أو التزحلق على الجليد. ولو نظرنا إلى الحركات لوجدنا أنها قطعة واحدة ولكن هي بالأساس متكونة من حركات ثنائية وعدة حركات ثلاثية ولضرورة اللعبة ولتحسين التكنيك ومن أجل تنفيذه تدمج هذه الحركات مكونة بذلك النشاط المتنوع في الرياضة التخصصية. </a:t>
            </a:r>
            <a:r>
              <a:rPr lang="en-US" sz="1400" dirty="0"/>
              <a:t/>
            </a:r>
            <a:br>
              <a:rPr lang="en-US" sz="1400" dirty="0"/>
            </a:br>
            <a:r>
              <a:rPr lang="ar-IQ" sz="1400" dirty="0"/>
              <a:t>  فإذا حللنا الحركات الرياضية فسوف نجد بعض الحركات الرياضية قسمها النهائي هو بدائي لحركة أو مهارة أخرى مختلفة ولكن عندما نحلل الحركة نأخذ كل قسم ومهارة على حدة، فلاعب كرة السلة يطبطب الكرة وعند </a:t>
            </a:r>
            <a:r>
              <a:rPr lang="ar-IQ" sz="1400" dirty="0" err="1"/>
              <a:t>الإنتهاء</a:t>
            </a:r>
            <a:r>
              <a:rPr lang="ar-IQ" sz="1400" dirty="0"/>
              <a:t> من الطبطبة يرسل الكرة لزميله فنهاية حركة الطبطبة هي بداية لمناولة الكرة أو في القفز على الحصان الخشبي ولو حللنا حركيا لوجدنا أنها تحتوي على مهارات متعددة إذا ما قسمت التقسيم الأمثل.</a:t>
            </a:r>
            <a:r>
              <a:rPr lang="en-US" sz="1400" dirty="0"/>
              <a:t/>
            </a:r>
            <a:br>
              <a:rPr lang="en-US" sz="1400" dirty="0"/>
            </a:br>
            <a:r>
              <a:rPr lang="ar-IQ" sz="1400" dirty="0"/>
              <a:t>  فالحركة المركبة تلك الحركة التي تكون فيها مهارات متعددة ثنائية أو ثلاثية ولا يفصل بينهما أي قطع وتكون تأدية المهارات المتعددة وكأنها مهارة واحدة، ولكن ليس كل النشاطات الرياضية تكون فيها حركات مركبة فمثلا ألعاب القفز والطفر تؤدى لمرة واحدة وتنتهي وتسمى الحركات الثلاثية كما ورد في الحركات الوحيدة ولكن يمكن إذا ما حللناها نجد فيها حركات متعددة مثل الركض نقول عنه ثنائي، عندما نأخذه على أساس ركضة تقريبية والطفر ( القفز ) إلى الأعلى والهبوط حركة أخرى وعندما نأخذها كمهارة واحدة نقول حركة ثلاثية واحدة.  </a:t>
            </a:r>
            <a:r>
              <a:rPr lang="en-US" sz="1400" dirty="0"/>
              <a:t/>
            </a:r>
            <a:br>
              <a:rPr lang="en-US" sz="1400" dirty="0"/>
            </a:br>
            <a:r>
              <a:rPr lang="ar-IQ" sz="1400" b="1" dirty="0"/>
              <a:t>البناء الحركي الداخلي ( الميكانيكي ) :</a:t>
            </a:r>
            <a:r>
              <a:rPr lang="en-US" sz="1400" dirty="0"/>
              <a:t/>
            </a:r>
            <a:br>
              <a:rPr lang="en-US" sz="1400" dirty="0"/>
            </a:br>
            <a:r>
              <a:rPr lang="ar-IQ" sz="1400" b="1" dirty="0"/>
              <a:t>  </a:t>
            </a:r>
            <a:r>
              <a:rPr lang="ar-IQ" sz="1400" dirty="0"/>
              <a:t>إن البناء الحركي الداخلي هو الحركة الميكانيكية الحية التي تدرس </a:t>
            </a:r>
            <a:r>
              <a:rPr lang="ar-IQ" sz="1400" dirty="0" err="1"/>
              <a:t>العتلات</a:t>
            </a:r>
            <a:r>
              <a:rPr lang="ar-IQ" sz="1400" dirty="0"/>
              <a:t> والعضلات ومقارنة الأنسجة المختلفة بالجسم للشد </a:t>
            </a:r>
            <a:r>
              <a:rPr lang="ar-IQ" sz="1400" dirty="0" err="1"/>
              <a:t>والإحتكاك</a:t>
            </a:r>
            <a:r>
              <a:rPr lang="ar-IQ" sz="1400" dirty="0"/>
              <a:t> الداخلي ومدى الحركة.</a:t>
            </a:r>
            <a:r>
              <a:rPr lang="en-US" sz="1400" dirty="0"/>
              <a:t/>
            </a:r>
            <a:br>
              <a:rPr lang="en-US" sz="1400" dirty="0"/>
            </a:br>
            <a:r>
              <a:rPr lang="ar-IQ" sz="1400" dirty="0"/>
              <a:t>  إن </a:t>
            </a:r>
            <a:r>
              <a:rPr lang="ar-IQ" sz="1400" dirty="0" err="1"/>
              <a:t>البيوميكانيك</a:t>
            </a:r>
            <a:r>
              <a:rPr lang="ar-IQ" sz="1400" dirty="0"/>
              <a:t> هو فرع من فروع الفيزياء لذا فإنه يتصف بدرجة عالية من الموضوعية والدقة وبهذا العلم نستطيع إنجاز قرارات تطبيقية منطقية بخصوص الإنجاز الرياضي، في علم </a:t>
            </a:r>
            <a:r>
              <a:rPr lang="ar-IQ" sz="1400" dirty="0" err="1"/>
              <a:t>البيوميكانيك</a:t>
            </a:r>
            <a:r>
              <a:rPr lang="ar-IQ" sz="1400" dirty="0"/>
              <a:t> يمكن التوقع الدقيق </a:t>
            </a:r>
            <a:r>
              <a:rPr lang="ar-IQ" sz="1400" dirty="0" err="1"/>
              <a:t>والإستنتاج</a:t>
            </a:r>
            <a:r>
              <a:rPr lang="ar-IQ" sz="1400" dirty="0"/>
              <a:t> المتقن لنتائج أي ظاهرة حركية إذا </a:t>
            </a:r>
            <a:r>
              <a:rPr lang="ar-IQ" sz="1400" dirty="0" err="1"/>
              <a:t>إستطعنا</a:t>
            </a:r>
            <a:r>
              <a:rPr lang="ar-IQ" sz="1400" dirty="0"/>
              <a:t> السيطرة على جميع العوامل التي تؤثر على الحركة إن </a:t>
            </a:r>
            <a:r>
              <a:rPr lang="ar-IQ" sz="1400" dirty="0" err="1"/>
              <a:t>الإستعمال</a:t>
            </a:r>
            <a:r>
              <a:rPr lang="ar-IQ" sz="1400" dirty="0"/>
              <a:t> لمبادئ الميكانيك سيساعدنا في </a:t>
            </a:r>
            <a:r>
              <a:rPr lang="ar-IQ" sz="1400" dirty="0" err="1"/>
              <a:t>إتخاذ</a:t>
            </a:r>
            <a:r>
              <a:rPr lang="ar-IQ" sz="1400" dirty="0"/>
              <a:t> قرارات أفضل فمثلا كيف نستطيع مقاومة الهواء أو معرفة التغيرات </a:t>
            </a:r>
            <a:r>
              <a:rPr lang="ar-IQ" sz="1400" dirty="0" err="1"/>
              <a:t>والإختلافات</a:t>
            </a:r>
            <a:r>
              <a:rPr lang="ar-IQ" sz="1400" dirty="0"/>
              <a:t> في زوايا </a:t>
            </a:r>
            <a:r>
              <a:rPr lang="ar-IQ" sz="1400" dirty="0" err="1"/>
              <a:t>وإتصال</a:t>
            </a:r>
            <a:r>
              <a:rPr lang="ar-IQ" sz="1400" dirty="0"/>
              <a:t> العضلات بالعظام عند تحرك الأطراف أو معرفة درجة قوة العضلات أو تأثير الجاذبية الأرضية كلها عوامل دقيقة لدراسة الفعاليات الرياضية بشكل أفضل.</a:t>
            </a:r>
            <a:r>
              <a:rPr lang="en-US" sz="1400" dirty="0"/>
              <a:t/>
            </a:r>
            <a:br>
              <a:rPr lang="en-US" sz="1400" dirty="0"/>
            </a:br>
            <a:r>
              <a:rPr lang="ar-IQ" sz="1400" dirty="0"/>
              <a:t>  فعل </a:t>
            </a:r>
            <a:r>
              <a:rPr lang="ar-IQ" sz="1400" dirty="0" err="1"/>
              <a:t>البيوميكانيك</a:t>
            </a:r>
            <a:r>
              <a:rPr lang="ar-IQ" sz="1400" dirty="0"/>
              <a:t> يعني تحليل حركات الإنسان لتحسن التكنيك بشكل أفضل وسوف يساعد هذا على عملية الكشف عن </a:t>
            </a:r>
            <a:r>
              <a:rPr lang="ar-IQ" sz="1400" dirty="0" err="1"/>
              <a:t>إنسجام</a:t>
            </a:r>
            <a:r>
              <a:rPr lang="ar-IQ" sz="1400" dirty="0"/>
              <a:t> القوة المطلوبة مع الأداء الحركي ولهذا يأخذ هذا التقسيم أهمية في تحليل الحركات الرياضية إن تطبيق المعلومات والقوانين الميكانيكية على سير الحركات الرياضية تحت شروط بيولوجية ونفسية سوف يساعد على حل أعقد المهارات الرياضية وتطويرها نحو الأمثل.</a:t>
            </a:r>
            <a:r>
              <a:rPr lang="en-US" sz="1400" dirty="0"/>
              <a:t/>
            </a:r>
            <a:br>
              <a:rPr lang="en-US" sz="1400" dirty="0"/>
            </a:br>
            <a:r>
              <a:rPr lang="ar-IQ" sz="1400" dirty="0"/>
              <a:t>  إن الحركة في نظر علم </a:t>
            </a:r>
            <a:r>
              <a:rPr lang="ar-IQ" sz="1400" dirty="0" err="1"/>
              <a:t>البيوميكانيك</a:t>
            </a:r>
            <a:r>
              <a:rPr lang="ar-IQ" sz="1400" dirty="0"/>
              <a:t> تتم عندما يغير الجسم مكانه خلال فترة زمنية والكتلة لا تتحرك من وضع السكون أو تغير وضعها الحركي إلا عند وجود قوة محركة وهذا ينطبق على حركات الإنسان في جميع التمارين الرياضية. </a:t>
            </a:r>
            <a:r>
              <a:rPr lang="en-US" sz="1400" dirty="0"/>
              <a:t/>
            </a:r>
            <a:br>
              <a:rPr lang="en-US" sz="1400" dirty="0"/>
            </a:br>
            <a:r>
              <a:rPr lang="ar-IQ" sz="1400" b="1" dirty="0"/>
              <a:t> </a:t>
            </a:r>
            <a:r>
              <a:rPr lang="ar-IQ" sz="1400" dirty="0"/>
              <a:t>حركات متعددة إلى حركة واحدة منفصلة لدراستها ومن ثم الحركة الثنائية وأن كل الحركات التي تجرب في الملعب في مختلف الأنشطة الرياضية هي حركات مركبة، أو السلسلة الحركية في الجمباز أو التزحلق على الجليد. ولو نظرنا إلى الحركات لوجدنا أنها قطعة واحدة ولكن هي بالأساس متكونة من حركات ثنائية وعدة حركات ثلاثية ولضرورة اللعبة ولتحسين التكنيك ومن أجل تنفيذه تدمج هذه الحركات مكونة بذلك النشاط المتنوع في الرياضة التخصصية. </a:t>
            </a:r>
            <a:r>
              <a:rPr lang="en-US" sz="1400" dirty="0"/>
              <a:t/>
            </a:r>
            <a:br>
              <a:rPr lang="en-US" sz="1400" dirty="0"/>
            </a:br>
            <a:r>
              <a:rPr lang="ar-IQ" sz="1400" dirty="0"/>
              <a:t>  فإذا حللنا الحركات الرياضية فسوف نجد بعض الحركات الرياضية قسمها النهائي هو بدائي لحركة أو مهارة أخرى مختلفة ولكن عندما نحلل الحركة نأخذ كل قسم ومهارة على حدة، فلاعب كرة السلة يطبطب الكرة وعند </a:t>
            </a:r>
            <a:r>
              <a:rPr lang="ar-IQ" sz="1400" dirty="0" err="1"/>
              <a:t>الإنتهاء</a:t>
            </a:r>
            <a:r>
              <a:rPr lang="ar-IQ" sz="1400" dirty="0"/>
              <a:t> من الطبطبة يرسل الكرة لزميله فنهاية حركة الطبطبة هي بداية لمناولة الكرة أو في القفز على الحصان الخشبي ولو حللنا حركيا لوجدنا أنها </a:t>
            </a:r>
            <a:r>
              <a:rPr lang="ar-IQ" sz="1400" dirty="0" smtClean="0"/>
              <a:t>تحتوي</a:t>
            </a:r>
            <a:r>
              <a:rPr lang="en-US" sz="1400" dirty="0"/>
              <a:t/>
            </a:r>
            <a:br>
              <a:rPr lang="en-US" sz="1400" dirty="0"/>
            </a:br>
            <a:endParaRPr lang="en-US" sz="1400" dirty="0"/>
          </a:p>
        </p:txBody>
      </p:sp>
    </p:spTree>
    <p:extLst>
      <p:ext uri="{BB962C8B-B14F-4D97-AF65-F5344CB8AC3E}">
        <p14:creationId xmlns:p14="http://schemas.microsoft.com/office/powerpoint/2010/main" val="304897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680" y="274638"/>
            <a:ext cx="8686800" cy="5962674"/>
          </a:xfrm>
        </p:spPr>
        <p:txBody>
          <a:bodyPr>
            <a:noAutofit/>
          </a:bodyPr>
          <a:lstStyle/>
          <a:p>
            <a:r>
              <a:rPr lang="ar-IQ" sz="1800" dirty="0"/>
              <a:t>على مهارات متعددة إذا ما قسمت التقسيم الأمثل.</a:t>
            </a:r>
            <a:r>
              <a:rPr lang="en-US" sz="1800" dirty="0"/>
              <a:t/>
            </a:r>
            <a:br>
              <a:rPr lang="en-US" sz="1800" dirty="0"/>
            </a:br>
            <a:r>
              <a:rPr lang="ar-IQ" sz="1800" dirty="0"/>
              <a:t>  فالحركة المركبة تلك الحركة التي تكون فيها مهارات متعددة ثنائية أو ثلاثية ولا يفصل بينهما أي قطع وتكون تأدية المهارات المتعددة وكأنها مهارة واحدة، ولكن ليس كل النشاطات الرياضية تكون فيها حركات مركبة فمثلا ألعاب القفز والطفر تؤدى لمرة واحدة وتنتهي وتسمى الحركات الثلاثية كما ورد في الحركات الوحيدة ولكن يمكن إذا ما حللناها نجد فيها حركات متعددة مثل الركض نقول عنه ثنائي، عندما نأخذه على أساس ركضة تقريبية والطفر ( القفز ) إلى الأعلى والهبوط حركة أخرى وعندما نأخذها كمهارة واحدة نقول حركة ثلاثية واحدة.  </a:t>
            </a:r>
            <a:r>
              <a:rPr lang="en-US" sz="1800" dirty="0"/>
              <a:t/>
            </a:r>
            <a:br>
              <a:rPr lang="en-US" sz="1800" dirty="0"/>
            </a:br>
            <a:r>
              <a:rPr lang="ar-IQ" sz="1800" b="1" dirty="0"/>
              <a:t>البناء الحركي الداخلي ( الميكانيكي ) :</a:t>
            </a:r>
            <a:r>
              <a:rPr lang="en-US" sz="1800" dirty="0"/>
              <a:t/>
            </a:r>
            <a:br>
              <a:rPr lang="en-US" sz="1800" dirty="0"/>
            </a:br>
            <a:r>
              <a:rPr lang="ar-IQ" sz="1800" b="1" dirty="0"/>
              <a:t>  </a:t>
            </a:r>
            <a:r>
              <a:rPr lang="ar-IQ" sz="1800" dirty="0"/>
              <a:t>إن البناء الحركي الداخلي هو الحركة الميكانيكية الحية التي تدرس </a:t>
            </a:r>
            <a:r>
              <a:rPr lang="ar-IQ" sz="1800" dirty="0" err="1"/>
              <a:t>العتلات</a:t>
            </a:r>
            <a:r>
              <a:rPr lang="ar-IQ" sz="1800" dirty="0"/>
              <a:t> والعضلات ومقارنة الأنسجة المختلفة بالجسم للشد </a:t>
            </a:r>
            <a:r>
              <a:rPr lang="ar-IQ" sz="1800" dirty="0" err="1"/>
              <a:t>والإحتكاك</a:t>
            </a:r>
            <a:r>
              <a:rPr lang="ar-IQ" sz="1800" dirty="0"/>
              <a:t> الداخلي ومدى الحركة.</a:t>
            </a:r>
            <a:r>
              <a:rPr lang="en-US" sz="1800" dirty="0"/>
              <a:t/>
            </a:r>
            <a:br>
              <a:rPr lang="en-US" sz="1800" dirty="0"/>
            </a:br>
            <a:r>
              <a:rPr lang="ar-IQ" sz="1800" dirty="0"/>
              <a:t>  إن </a:t>
            </a:r>
            <a:r>
              <a:rPr lang="ar-IQ" sz="1800" dirty="0" err="1"/>
              <a:t>البيوميكانيك</a:t>
            </a:r>
            <a:r>
              <a:rPr lang="ar-IQ" sz="1800" dirty="0"/>
              <a:t> هو فرع من فروع الفيزياء لذا فإنه يتصف بدرجة عالية من الموضوعية والدقة وبهذا العلم نستطيع إنجاز قرارات تطبيقية منطقية بخصوص الإنجاز الرياضي، في علم </a:t>
            </a:r>
            <a:r>
              <a:rPr lang="ar-IQ" sz="1800" dirty="0" err="1"/>
              <a:t>البيوميكانيك</a:t>
            </a:r>
            <a:r>
              <a:rPr lang="ar-IQ" sz="1800" dirty="0"/>
              <a:t> يمكن التوقع الدقيق </a:t>
            </a:r>
            <a:r>
              <a:rPr lang="ar-IQ" sz="1800" dirty="0" err="1"/>
              <a:t>والإستنتاج</a:t>
            </a:r>
            <a:r>
              <a:rPr lang="ar-IQ" sz="1800" dirty="0"/>
              <a:t> المتقن لنتائج أي ظاهرة حركية إذا </a:t>
            </a:r>
            <a:r>
              <a:rPr lang="ar-IQ" sz="1800" dirty="0" err="1"/>
              <a:t>إستطعنا</a:t>
            </a:r>
            <a:r>
              <a:rPr lang="ar-IQ" sz="1800" dirty="0"/>
              <a:t> السيطرة على جميع العوامل التي تؤثر على الحركة إن </a:t>
            </a:r>
            <a:r>
              <a:rPr lang="ar-IQ" sz="1800" dirty="0" err="1"/>
              <a:t>الإستعمال</a:t>
            </a:r>
            <a:r>
              <a:rPr lang="ar-IQ" sz="1800" dirty="0"/>
              <a:t> لمبادئ الميكانيك سيساعدنا في </a:t>
            </a:r>
            <a:r>
              <a:rPr lang="ar-IQ" sz="1800" dirty="0" err="1"/>
              <a:t>إتخاذ</a:t>
            </a:r>
            <a:r>
              <a:rPr lang="ar-IQ" sz="1800" dirty="0"/>
              <a:t> قرارات أفضل فمثلا كيف نستطيع مقاومة الهواء أو معرفة التغيرات </a:t>
            </a:r>
            <a:r>
              <a:rPr lang="ar-IQ" sz="1800" dirty="0" err="1"/>
              <a:t>والإختلافات</a:t>
            </a:r>
            <a:r>
              <a:rPr lang="ar-IQ" sz="1800" dirty="0"/>
              <a:t> في زوايا </a:t>
            </a:r>
            <a:r>
              <a:rPr lang="ar-IQ" sz="1800" dirty="0" err="1"/>
              <a:t>وإتصال</a:t>
            </a:r>
            <a:r>
              <a:rPr lang="ar-IQ" sz="1800" dirty="0"/>
              <a:t> العضلات بالعظام عند تحرك الأطراف أو معرفة درجة قوة العضلات أو تأثير الجاذبية الأرضية كلها عوامل دقيقة لدراسة الفعاليات الرياضية بشكل أفضل.</a:t>
            </a:r>
            <a:r>
              <a:rPr lang="en-US" sz="1800" dirty="0"/>
              <a:t/>
            </a:r>
            <a:br>
              <a:rPr lang="en-US" sz="1800" dirty="0"/>
            </a:br>
            <a:r>
              <a:rPr lang="ar-IQ" sz="1800" dirty="0"/>
              <a:t>  فعل </a:t>
            </a:r>
            <a:r>
              <a:rPr lang="ar-IQ" sz="1800" dirty="0" err="1"/>
              <a:t>البيوميكانيك</a:t>
            </a:r>
            <a:r>
              <a:rPr lang="ar-IQ" sz="1800" dirty="0"/>
              <a:t> يعني تحليل حركات الإنسان لتحسن التكنيك بشكل أفضل وسوف يساعد هذا على عملية الكشف عن </a:t>
            </a:r>
            <a:r>
              <a:rPr lang="ar-IQ" sz="1800" dirty="0" err="1"/>
              <a:t>إنسجام</a:t>
            </a:r>
            <a:r>
              <a:rPr lang="ar-IQ" sz="1800" dirty="0"/>
              <a:t> القوة المطلوبة مع الأداء الحركي ولهذا يأخذ هذا التقسيم أهمية في تحليل الحركات الرياضية إن تطبيق المعلومات والقوانين الميكانيكية على سير الحركات الرياضية تحت شروط بيولوجية ونفسية سوف يساعد على حل أعقد المهارات الرياضية وتطويرها نحو الأمثل.</a:t>
            </a:r>
            <a:r>
              <a:rPr lang="en-US" sz="1800" dirty="0"/>
              <a:t/>
            </a:r>
            <a:br>
              <a:rPr lang="en-US" sz="1800" dirty="0"/>
            </a:br>
            <a:r>
              <a:rPr lang="ar-IQ" sz="1800" dirty="0"/>
              <a:t>  إن الحركة في نظر علم </a:t>
            </a:r>
            <a:r>
              <a:rPr lang="ar-IQ" sz="1800" dirty="0" err="1"/>
              <a:t>البيوميكانيك</a:t>
            </a:r>
            <a:r>
              <a:rPr lang="ar-IQ" sz="1800" dirty="0"/>
              <a:t> تتم عندما يغير الجسم مكانه خلال فترة زمنية والكتلة لا تتحرك من وضع السكون أو تغير وضعها الحركي إلا عند وجود قوة محركة وهذا ينطبق على حركات الإنسان في جميع التمارين الرياضية. </a:t>
            </a:r>
            <a:r>
              <a:rPr lang="en-US" sz="1800" dirty="0"/>
              <a:t/>
            </a:r>
            <a:br>
              <a:rPr lang="en-US" sz="1800" dirty="0"/>
            </a:br>
            <a:r>
              <a:rPr lang="ar-IQ" sz="1800" b="1" dirty="0"/>
              <a:t> </a:t>
            </a:r>
            <a:endParaRPr lang="ar-IQ" sz="1800" dirty="0"/>
          </a:p>
        </p:txBody>
      </p:sp>
    </p:spTree>
    <p:extLst>
      <p:ext uri="{BB962C8B-B14F-4D97-AF65-F5344CB8AC3E}">
        <p14:creationId xmlns:p14="http://schemas.microsoft.com/office/powerpoint/2010/main" val="294829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r>
              <a:rPr lang="ar-IQ" sz="1400" b="1" dirty="0"/>
              <a:t>أولا : البناء الحركي من ناحية الزمان :</a:t>
            </a:r>
            <a:r>
              <a:rPr lang="en-US" sz="1400" dirty="0"/>
              <a:t/>
            </a:r>
            <a:br>
              <a:rPr lang="en-US" sz="1400" dirty="0"/>
            </a:br>
            <a:r>
              <a:rPr lang="ar-IQ" sz="1400" dirty="0"/>
              <a:t>  وهي قطع الجسم مسافة معينة في زمن معين ويقاس دائما على أساس الثانية وهو كما يلي :</a:t>
            </a:r>
            <a:r>
              <a:rPr lang="en-US" sz="1400" dirty="0"/>
              <a:t/>
            </a:r>
            <a:br>
              <a:rPr lang="en-US" sz="1400" dirty="0"/>
            </a:br>
            <a:r>
              <a:rPr lang="ar-IQ" sz="1400" dirty="0"/>
              <a:t>  </a:t>
            </a:r>
            <a:r>
              <a:rPr lang="ar-IQ" sz="1400" b="1" dirty="0"/>
              <a:t>الحركة المنتظمة :</a:t>
            </a:r>
            <a:r>
              <a:rPr lang="en-US" sz="1400" dirty="0"/>
              <a:t/>
            </a:r>
            <a:br>
              <a:rPr lang="en-US" sz="1400" dirty="0"/>
            </a:br>
            <a:r>
              <a:rPr lang="ar-IQ" sz="1400" dirty="0"/>
              <a:t>   وهي قطع مسافات متساوية في أزمنة متساوية وهذا قليل الحدوث في التربية الرياضية إلا في حالة التمرين في التدريب الرياضي من أجل تطوير دقة الوقت في ذهن </a:t>
            </a:r>
            <a:r>
              <a:rPr lang="ar-IQ" sz="1400" dirty="0" err="1"/>
              <a:t>اللاعب.أو</a:t>
            </a:r>
            <a:r>
              <a:rPr lang="ar-IQ" sz="1400" dirty="0"/>
              <a:t> عندما تقترن الحركات الرياضية بزمن معين مثال على ذلك الألعاب الرياضية التي يكون فيها الوقت محددا للأداء كما في الملاكمة يكون فيها ثلاث دقائق للجولة الواحدة، أو التوقيت من بداية الحركات إلى نهايتها في الرقص الفني على الجليد والحركات الأرضية في </a:t>
            </a:r>
            <a:r>
              <a:rPr lang="ar-IQ" sz="1400" dirty="0" err="1"/>
              <a:t>الجمناستك</a:t>
            </a:r>
            <a:r>
              <a:rPr lang="ar-IQ" sz="1400" dirty="0"/>
              <a:t> الحديث.</a:t>
            </a:r>
            <a:r>
              <a:rPr lang="en-US" sz="1400" dirty="0"/>
              <a:t/>
            </a:r>
            <a:br>
              <a:rPr lang="en-US" sz="1400" dirty="0"/>
            </a:br>
            <a:r>
              <a:rPr lang="ar-IQ" sz="1400" dirty="0"/>
              <a:t>  في الحركات المنظمة تنظم الحركات والمهارات بالمدة المطلوبة بالأداء، وهذا يتطلب تدريبا خاصا وعاليا من التهيؤ للمهارات المتعددة أو المحافظة على المستوى مع تنظيم الحركات داخلها، ويمكن أن ينظم الرياضي الحركات بحيث ينظم أداء الحركة بوقت يستفيد منها في المهارة فمثلا تنظيم الوقت المستغرق بالركضة التقريبية في فعالية الوثب الطويل بحيث تنتظم معها الخطوات والمهارة لتحصيل</a:t>
            </a:r>
            <a:r>
              <a:rPr lang="ar-IQ" sz="1400" b="1" dirty="0"/>
              <a:t> </a:t>
            </a:r>
            <a:r>
              <a:rPr lang="ar-IQ" sz="1400" dirty="0"/>
              <a:t>أحسن رقم.</a:t>
            </a:r>
            <a:r>
              <a:rPr lang="en-US" sz="1400" dirty="0"/>
              <a:t/>
            </a:r>
            <a:br>
              <a:rPr lang="en-US" sz="1400" dirty="0"/>
            </a:br>
            <a:r>
              <a:rPr lang="ar-IQ" sz="1400" b="1" dirty="0"/>
              <a:t>الحركة الغير منتظمة :</a:t>
            </a:r>
            <a:r>
              <a:rPr lang="en-US" sz="1400" dirty="0"/>
              <a:t/>
            </a:r>
            <a:br>
              <a:rPr lang="en-US" sz="1400" dirty="0"/>
            </a:br>
            <a:r>
              <a:rPr lang="ar-IQ" sz="1400" dirty="0"/>
              <a:t>  وهي قطع مسافات متساوية بأزمنة مختلفة تتمثل في نوع الأنشطة بالتربية الرياضية وهي أي حركة لا يمكن أن توقت بوقت محدد كمسار مهارة في الجمباز أو كرة السلة أو الطائرة أو في </a:t>
            </a:r>
            <a:r>
              <a:rPr lang="ar-IQ" sz="1400" dirty="0" err="1"/>
              <a:t>الأركاض</a:t>
            </a:r>
            <a:r>
              <a:rPr lang="ar-IQ" sz="1400" dirty="0"/>
              <a:t> في حالة قطع مسافات متساوية ولكن في أزمنة مختلفة هنا نضغط الوقت. </a:t>
            </a:r>
            <a:r>
              <a:rPr lang="en-US" sz="1400" dirty="0"/>
              <a:t/>
            </a:r>
            <a:br>
              <a:rPr lang="en-US" sz="1400" dirty="0"/>
            </a:br>
            <a:r>
              <a:rPr lang="ar-IQ" sz="1400" dirty="0"/>
              <a:t> </a:t>
            </a:r>
            <a:r>
              <a:rPr lang="ar-IQ" sz="1400" b="1" dirty="0"/>
              <a:t>ثانيا : البناء الحركي من ناحية المسار :</a:t>
            </a:r>
            <a:r>
              <a:rPr lang="en-US" sz="1400" dirty="0"/>
              <a:t/>
            </a:r>
            <a:br>
              <a:rPr lang="en-US" sz="1400" dirty="0"/>
            </a:br>
            <a:r>
              <a:rPr lang="ar-IQ" sz="1400" b="1" dirty="0"/>
              <a:t>   </a:t>
            </a:r>
            <a:r>
              <a:rPr lang="ar-IQ" sz="1400" dirty="0"/>
              <a:t>وهو تقسيم الحركات من ناحية المسار الحركي للرياضي في الأنشطة الرياضية وبنفس الوقت يدرس مسار الأداة أيضا والبناء على نوعين :</a:t>
            </a:r>
            <a:r>
              <a:rPr lang="en-US" sz="1400" dirty="0"/>
              <a:t/>
            </a:r>
            <a:br>
              <a:rPr lang="en-US" sz="1400" dirty="0"/>
            </a:br>
            <a:r>
              <a:rPr lang="ar-IQ" sz="1400" b="1" dirty="0"/>
              <a:t>الحركة الدائرية : </a:t>
            </a:r>
            <a:r>
              <a:rPr lang="ar-IQ" sz="1400" dirty="0"/>
              <a:t>وهي تلك الحركة التي يتحرك فيها الجسم حول محور ثابت كالدوران على العقلة أو عندما تكون الحركة دائرية ولكن حرة في الهواء عندما يدور الرياضي حول مركز ثقل جسمه أو عندما تتحرك الذراع حركة دورانية حول المفصل أو عندما تتحرك أجزاء الجسم حركات نصف دائرية وهي على شكل قوس ولو أكملت لكانت دورانية .</a:t>
            </a:r>
            <a:r>
              <a:rPr lang="en-US" sz="1400" dirty="0"/>
              <a:t/>
            </a:r>
            <a:br>
              <a:rPr lang="en-US" sz="1400" dirty="0"/>
            </a:br>
            <a:r>
              <a:rPr lang="ar-IQ" sz="1400" b="1" dirty="0"/>
              <a:t>الحركة </a:t>
            </a:r>
            <a:r>
              <a:rPr lang="ar-IQ" sz="1400" b="1" dirty="0" err="1"/>
              <a:t>الإنتقالية</a:t>
            </a:r>
            <a:r>
              <a:rPr lang="ar-IQ" sz="1400" b="1" dirty="0"/>
              <a:t> : </a:t>
            </a:r>
            <a:r>
              <a:rPr lang="ar-IQ" sz="1400" dirty="0"/>
              <a:t>وهي أن ينتقل الجسم من موضعه إلى موضع آخر ويكون إما </a:t>
            </a:r>
            <a:r>
              <a:rPr lang="ar-IQ" sz="1400" dirty="0" err="1"/>
              <a:t>إنتقال</a:t>
            </a:r>
            <a:r>
              <a:rPr lang="ar-IQ" sz="1400" dirty="0"/>
              <a:t> بشكل مستقيم أو بشكل منحني وهي على نوعين : </a:t>
            </a:r>
            <a:r>
              <a:rPr lang="en-US" sz="1400" dirty="0"/>
              <a:t/>
            </a:r>
            <a:br>
              <a:rPr lang="en-US" sz="1400" dirty="0"/>
            </a:br>
            <a:r>
              <a:rPr lang="ar-IQ" sz="1400" b="1" dirty="0"/>
              <a:t>الحركة </a:t>
            </a:r>
            <a:r>
              <a:rPr lang="ar-IQ" sz="1400" b="1" dirty="0" err="1"/>
              <a:t>الإنتقالية</a:t>
            </a:r>
            <a:r>
              <a:rPr lang="ar-IQ" sz="1400" b="1" dirty="0"/>
              <a:t> المستقيمة والمتموجة : </a:t>
            </a:r>
            <a:r>
              <a:rPr lang="ar-IQ" sz="1400" dirty="0"/>
              <a:t>وهي عند رسم مسار حركي لأي جزء من الجسم فسوف يرسم هذا المسار بشكل مستقيم مثل ركوب الدراجات والتزحلق على الجليد إلى الأمام بحيث ينتقل الجسم بشكل مستقيم متموج.</a:t>
            </a:r>
            <a:r>
              <a:rPr lang="en-US" sz="1400" dirty="0"/>
              <a:t/>
            </a:r>
            <a:br>
              <a:rPr lang="en-US" sz="1400" dirty="0"/>
            </a:br>
            <a:r>
              <a:rPr lang="ar-IQ" sz="1400" b="1" dirty="0"/>
              <a:t>الحركة </a:t>
            </a:r>
            <a:r>
              <a:rPr lang="ar-IQ" sz="1400" b="1" dirty="0" err="1"/>
              <a:t>الإنتقالية</a:t>
            </a:r>
            <a:r>
              <a:rPr lang="ar-IQ" sz="1400" b="1" dirty="0"/>
              <a:t> المنحنية : </a:t>
            </a:r>
            <a:r>
              <a:rPr lang="ar-IQ" sz="1400" dirty="0"/>
              <a:t>وتشمل كل أنواع المقذوفات التي تخرج من الجسم والتي يخضع فيها الجسم إلى سحب الجاذبية الأرضية والتي تجعل الجسم يتحرك بشكل منحني وكذلك تشمل كل أنواع القفزات الرياضية كالقفز العريض والثلاثية والعالي وأي نوع من الأنواع التي يكون فيها الجسم في حالة طيران وهذا النوع يؤثر عليه قوتان هما : </a:t>
            </a:r>
            <a:r>
              <a:rPr lang="en-US" sz="1400" dirty="0"/>
              <a:t/>
            </a:r>
            <a:br>
              <a:rPr lang="en-US" sz="1400" dirty="0"/>
            </a:br>
            <a:r>
              <a:rPr lang="ar-IQ" sz="1400" b="1" dirty="0"/>
              <a:t>الأولى : القوة الناجمة من الجسم </a:t>
            </a:r>
            <a:r>
              <a:rPr lang="ar-IQ" sz="1400" dirty="0"/>
              <a:t>وهي القوة الدافعة والمحركة أو الناهضة أو قاذفة الجسم </a:t>
            </a:r>
          </a:p>
        </p:txBody>
      </p:sp>
    </p:spTree>
    <p:extLst>
      <p:ext uri="{BB962C8B-B14F-4D97-AF65-F5344CB8AC3E}">
        <p14:creationId xmlns:p14="http://schemas.microsoft.com/office/powerpoint/2010/main" val="413669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r>
              <a:rPr lang="ar-IQ" sz="1400" b="1" dirty="0"/>
              <a:t>الثانية : القوة الناجمة عن سحب الجسم إلى الأرض</a:t>
            </a:r>
            <a:r>
              <a:rPr lang="ar-IQ" sz="1400" dirty="0"/>
              <a:t> وهي قوة الجاذبية الأرضية وهذا ما نسميه القوة السلبية فالقوة الإيجابية ترفع الجسم والسلبية تسحب الجسم إلى الأسفل وعلى المدرب والمختص بعلم الحركة إيجاد السبل الكفيلة لإبقاء الجسم أطول فترة ممكنة في الهواء لخدمة الواجب الحركي .</a:t>
            </a:r>
            <a:r>
              <a:rPr lang="en-US" sz="1400" dirty="0"/>
              <a:t/>
            </a:r>
            <a:br>
              <a:rPr lang="en-US" sz="1400" dirty="0"/>
            </a:br>
            <a:r>
              <a:rPr lang="ar-IQ" sz="1400" b="1" dirty="0"/>
              <a:t>ثالثا : البناء الحركي المندمج :</a:t>
            </a:r>
            <a:r>
              <a:rPr lang="en-US" sz="1400" dirty="0"/>
              <a:t/>
            </a:r>
            <a:br>
              <a:rPr lang="en-US" sz="1400" dirty="0"/>
            </a:br>
            <a:r>
              <a:rPr lang="ar-IQ" sz="1400" b="1" dirty="0"/>
              <a:t>   </a:t>
            </a:r>
            <a:r>
              <a:rPr lang="ar-IQ" sz="1400" dirty="0"/>
              <a:t>وهي تلك الحركات التي تحتوي في آن واحد على نوعين أو أكثر من الحركات فمثلا ركوب الدراجات حركة مستقيمة وفي نفس الوقت حركة دورانية عند حساب حركة الرجلين، إن حركة الجسم الدائرية أو </a:t>
            </a:r>
            <a:r>
              <a:rPr lang="ar-IQ" sz="1400" dirty="0" err="1"/>
              <a:t>الإنتقالية</a:t>
            </a:r>
            <a:r>
              <a:rPr lang="ar-IQ" sz="1400" dirty="0"/>
              <a:t> تأتي نتيجة العلاقة بين </a:t>
            </a:r>
            <a:r>
              <a:rPr lang="ar-IQ" sz="1400" dirty="0" err="1"/>
              <a:t>إتجاه</a:t>
            </a:r>
            <a:r>
              <a:rPr lang="ar-IQ" sz="1400" dirty="0"/>
              <a:t> القوة المستعملة ومركز ثقل الجسم المتحرك فإذا كان </a:t>
            </a:r>
            <a:r>
              <a:rPr lang="ar-IQ" sz="1400" dirty="0" err="1"/>
              <a:t>إتجاه</a:t>
            </a:r>
            <a:r>
              <a:rPr lang="ar-IQ" sz="1400" dirty="0"/>
              <a:t> القوة خارجا عن مركز ثقل الجسم ستكون الحركة دائرية أما إذا كان </a:t>
            </a:r>
            <a:r>
              <a:rPr lang="ar-IQ" sz="1400" dirty="0" err="1"/>
              <a:t>إتجاه</a:t>
            </a:r>
            <a:r>
              <a:rPr lang="ar-IQ" sz="1400" dirty="0"/>
              <a:t> تأثير القوة مارا بمركز ثقل الجسم المتحرك فإن الحركة ستكون </a:t>
            </a:r>
            <a:r>
              <a:rPr lang="ar-IQ" sz="1400" dirty="0" err="1"/>
              <a:t>إنتقالية</a:t>
            </a:r>
            <a:r>
              <a:rPr lang="ar-IQ" sz="1400" dirty="0"/>
              <a:t> ففي حركات الغطس أو حركات الشقلبة في </a:t>
            </a:r>
            <a:r>
              <a:rPr lang="ar-IQ" sz="1400" dirty="0" err="1"/>
              <a:t>الجمناستك</a:t>
            </a:r>
            <a:r>
              <a:rPr lang="ar-IQ" sz="1400" dirty="0"/>
              <a:t> يجب أن يميل الجسم إلى الأمام أو الخلف في كثير من الأحيان حتى يكون </a:t>
            </a:r>
            <a:r>
              <a:rPr lang="ar-IQ" sz="1400" dirty="0" err="1"/>
              <a:t>إتجاه</a:t>
            </a:r>
            <a:r>
              <a:rPr lang="ar-IQ" sz="1400" dirty="0"/>
              <a:t> القوة المستعملة والناتجة عن تقلص عضلات الساقين خارجا عن مركز ثقل الجسم مما يؤدي إلى دوران الجسم، أما إذا كانت القوة المستعملة مارة بمركز ثقل الجسم فإن الحركة ستكون حركة </a:t>
            </a:r>
            <a:r>
              <a:rPr lang="ar-IQ" sz="1400" dirty="0" err="1"/>
              <a:t>إنتقالية</a:t>
            </a:r>
            <a:r>
              <a:rPr lang="ar-IQ" sz="1400" dirty="0"/>
              <a:t> ولا يحدث دوران الجسم.</a:t>
            </a:r>
            <a:r>
              <a:rPr lang="en-US" sz="1400" dirty="0"/>
              <a:t/>
            </a:r>
            <a:br>
              <a:rPr lang="en-US" sz="1400" dirty="0"/>
            </a:br>
            <a:r>
              <a:rPr lang="ar-IQ" sz="1400"/>
              <a:t>   إن الدوران في الجسم المتحرك تتناسب تناسبا طرديا مع البعد العمودي للقوة المستعملة من مركز ثقل الجسم حيث أن قسما كبيرا من القوة ستكون قوة مدورة والقسم الآخر سيعمل على دفع الجسم إلى الامام وإلى الأعلى. </a:t>
            </a:r>
            <a:endParaRPr lang="en-US" sz="1400" dirty="0"/>
          </a:p>
        </p:txBody>
      </p:sp>
    </p:spTree>
    <p:extLst>
      <p:ext uri="{BB962C8B-B14F-4D97-AF65-F5344CB8AC3E}">
        <p14:creationId xmlns:p14="http://schemas.microsoft.com/office/powerpoint/2010/main" val="5451523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193</Words>
  <Application>Microsoft Office PowerPoint</Application>
  <PresentationFormat>عرض على الشاشة (3:4)‏</PresentationFormat>
  <Paragraphs>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  وزارة التعليم العالي والبحث العلمي          جامعة البصرة كلية التربية البدنية وعلوم الرياضة                 البناء الحركي للأنسان - الشكل الظاهري والبناء الحركي الداخلي ( الميكانيكي )     أ. د محمد عنيسي جوي   2018  </vt:lpstr>
      <vt:lpstr>البناء الحركي للإنسان والشكل الظاهري : في الحركات الرياضية تؤدى الحركة بشكل إنسيابي وبدون قطع، ولكن في الحقيقة إن الحركة عبارة عن أقسام المراحل ترتبط الواحدة بالأخرى طبقا للهدف ( واجب الحركة )، إن الشكل الظاهري العام للحركة ستجده مبني على ثلاثة أشكال أو ظواهر هي الشكل الثلاثي والثنائي والمركب. أولا : الحركة المكونة من ثلاثة أقسام ( الوحيدة ). ثانيا : الحركة المكونة من قسمين ( المتكررة ). ثالثا : الحركة المركبة. إن الحركات الرياضية عبارة عن ظواهرمتجانسة ومتكاملة الأقسام، فالحركات الرياضية ليست ظواهر فسلجية  أو ميكانيكية فقط إنما هي تفاعل الفرد مع المحيط الذي يعيش فيه، فالإنسان يخزن المعلومات والخبرة والتجارب ويعكسها على المحيط. إن الحركة تنتقل من جزء إلى آخر في عملية النقل الحركي، وهذا النقل لمجموع الحركة الواحدة له بناء وشكل خاص ولكل مهارة بناءها ويمكن أن يكون مختلف عن المهارة الثانية. إن الحركات الرياضية التي تنتقل بين الأجزاء وتكون النقل الحركي، فإن الأجزاء المنتقلة هذه تتجمع وتكون أقسام متعددة طبقا لنوع اللعبة وهذه الأقسام هي التي تبنى عليها الحركة وتشكل المهارة. إن شكل الحركة يحدد الهدف وهدف الحركة يعين ظواهرها فتقسم الحركة بعكس ظواهر هدف الحركة، فلو حللنا ممارسة لاعب مبتدئ لمهارة معينة سوف ترى وضع جسمه من بداية الحركة إلى نهايتها ونوعية وإتجاه الحركة.  أولا : الحركة المكونة من ثلاثة أقسام ( الوحيدة ) :   إن الحركة الوحيدة هي الحركة التي تؤدى لمرة واحدة وينتهي واجبها مثل ( فعالية القفز العالي ) ولهذه الحركات ثلاثة أقسام هي : القسم الأول ( التحضيري ). القسم الثاني ( الرئيسي ). القسم الثالث ( الختامي ).      1- القسم التحضيري : وهو القسم الذي تبدأ فيه الحركة، واجبه خدمة وإعداد القوة للواجب الرئيس للحركة.        فوائد القسم التحضيري : خدمة الواجب الحركي. الحصول على ظروف إقتصادية لخدمة الواجب الحركي. تهيئة القوة اللازمة للأداء الحركي. يكون بمثابة إعداد للحركة.  ويهدف هذا القسم الى إتخاذ الوضع المناسب لتنفيذ الواجب كما يمكن إطالة هذا القسم أو تقصيره في مراحل الأداء الأخرى ويختلف القسم التحضيري من مهارة إلى أخرى كما أن الحركات الزائدة في بعض المفاصل المشتركة في أداء المهارة يؤدي إلى قصور في القسم الرئيس أي أن القسم التحضيري يرتبط إرتباطا مباشرا بهدف المهارة فهو يؤدى </vt:lpstr>
      <vt:lpstr>بغرض توفير أقصى إستفادة ممكنة في التحضير للقسم الرئيس، إذ يؤدي تكرار حركات المفاصل خلال هذه المرحلة إلى ضبط زوايا المفاصل بالقدر المطلوب وغالبا ما يضطر المدرس أو المدرب إلى مراجعة القسم التحضيري عند ملاحظته لأي خطأ في الأداء بحيث يؤكد على تصحيح الوضع لتأثيره المباشر على نسبة نجاح المهارة.  هنالك نوعان من التعدد للقسم التحضيري هما السلبي والإيجابي . 2- القسم الرئيس :   وهو القسم الذي يحقق واجب الحركة وتكون كل الأقسام والقوى منصبة لخدمة هذا الواجب وفي كافة المهارات الحركية يسعى المدربون والخبراء لأن يحسنوا طريقة الأداء وكلما تحسنت طريقة الأداء كاما نحصل على نتائج عالية فطريقة أداء العالي لها تكنيكها ووضعها الخاص فإذا ما درست كيفية عبور العارضة لأعلى ما يمكن سوف تتوالى الأرقام القياسية وعند دراسة الحركة الدورانية لأي حركة في الهواء والعوامل المؤثرة فيها سوف تتحسن طريقة الأداء إن كل الطرق والدراسات تعمل على خدمة هذا الواجب.   في هذه المرحلة يتحقق هدف المهارة كالتخلص من الرمي بصفة عامة أو إنتهاء عملية الركل بخروج الكرة من قدم اللاعب وهذه المرحله واضحة ومحددة ويمكن تحديدها بسهولة ففي الضربة الساحقة في الكرة الطائرة مثلا تبدأ من مد مفاصل الأطراف السفلى للقفز عاليا حتى ضرب الكرة بإحدى اليدين أعلى الشبكة، ويرى البعض أن المرحلة الرئيسية من المهارة تمثل ( الأثر أو النتيجة ) في حين تمثل المرحلة التمهيدية  ( السبب ). 3- القسم الختامي ( النهائي ) :   هو ذلك القسم الذي تنتهي به الحركة ويتحول الجسم فيه من حالة الحركة إلى حالة سكون أو ثبات ويمكن من هذا القسم البداية بحركات أخرى، وهذا القسم مسؤول عن تثبيت الجسم بعد أداء الواجب الحركي الرئيسي وهو المسؤول عن إيقاف الجسم بعد المهارة الحركية.   إن هذا الجزء بقدر ما تكون كل الأجزاء مهمة ففي بعض الحالات هو الذي يقرر النتيجة فمثلا لو خرج رامي الرمح من القوس بعد الرمية فمهما كانت المسافة التي أبعد بها الرمح طويلة ومهما كان التكنيك مثالي فالنتيجة فاشلة.   إن أهمية هذا القسم يمكن أن يستعمل كقسم بدائي لحركة أخرى فمثلا عملية الضرب الساحق في الكرة الطائرة والرجوع إلى الأرض فمن الممكن سقوط الكرة مرة أخرى في ساحته نتيجة البلوك الذي يقوم المنافس فيكون دور القسم النهائي بدائي لحركة إنقاذ الكرة من الأرض.  ثانيا : الحركات المكونة من قسمين ( المتكررة ، المستمرة ) :   إن الحركات المتكررة هي تلك الحركات والمهارات التي يتشابه بها القسم الرئيس مثل المشي والسباحة وركوب الدراجات والتزحلق على الجليد وإن هذه المهارات لو تكررت لأعطت نفس الشكل .   فالحركات المتكررة هي حركات فيها ثلاثة أقسام يندمج القسم النهائي مع القسم التحضيري ويبقى الظاهر القسم الرئيس فقط، وتسمى الحركات المتكررة حركات ثنائية لأنها تظهر في المهارة قسمين بالتيار الحركي وهو القسم الرئيس ويندمج القسم النهائي مع البدائي.، ويمكن أن يكون القسم البدائي مندمج مع القسم الرئيس أو النهائي مندمج مع الرئيس فالمهم أن تكون الحركة متكررة . ثالثا : الحركات المركبة :   هي الحركات التي تحتوي على حركات ثلاثية وثنائية في آن واحد وكذلك على حركات ثلاثية متعددة معنى هذا أنها تحتوي على مهارتين أو أكثر، وهذا ما نراه عندما نحلل الحركات الرياضية فتنفصل الحركة المركبة التي تحتوي على </vt:lpstr>
      <vt:lpstr>حركات متعددة إلى حركة واحدة منفصلة لدراستها ومن ثم الحركة الثنائية وأن كل الحركات التي تجرب في الملعب في مختلف الأنشطة الرياضية هي حركات مركبة، أو السلسلة الحركية في الجمباز أو التزحلق على الجليد. ولو نظرنا إلى الحركات لوجدنا أنها قطعة واحدة ولكن هي بالأساس متكونة من حركات ثنائية وعدة حركات ثلاثية ولضرورة اللعبة ولتحسين التكنيك ومن أجل تنفيذه تدمج هذه الحركات مكونة بذلك النشاط المتنوع في الرياضة التخصصية.    فإذا حللنا الحركات الرياضية فسوف نجد بعض الحركات الرياضية قسمها النهائي هو بدائي لحركة أو مهارة أخرى مختلفة ولكن عندما نحلل الحركة نأخذ كل قسم ومهارة على حدة، فلاعب كرة السلة يطبطب الكرة وعند الإنتهاء من الطبطبة يرسل الكرة لزميله فنهاية حركة الطبطبة هي بداية لمناولة الكرة أو في القفز على الحصان الخشبي ولو حللنا حركيا لوجدنا أنها تحتوي على مهارات متعددة إذا ما قسمت التقسيم الأمثل.   فالحركة المركبة تلك الحركة التي تكون فيها مهارات متعددة ثنائية أو ثلاثية ولا يفصل بينهما أي قطع وتكون تأدية المهارات المتعددة وكأنها مهارة واحدة، ولكن ليس كل النشاطات الرياضية تكون فيها حركات مركبة فمثلا ألعاب القفز والطفر تؤدى لمرة واحدة وتنتهي وتسمى الحركات الثلاثية كما ورد في الحركات الوحيدة ولكن يمكن إذا ما حللناها نجد فيها حركات متعددة مثل الركض نقول عنه ثنائي، عندما نأخذه على أساس ركضة تقريبية والطفر ( القفز ) إلى الأعلى والهبوط حركة أخرى وعندما نأخذها كمهارة واحدة نقول حركة ثلاثية واحدة.   البناء الحركي الداخلي ( الميكانيكي ) :   إن البناء الحركي الداخلي هو الحركة الميكانيكية الحية التي تدرس العتلات والعضلات ومقارنة الأنسجة المختلفة بالجسم للشد والإحتكاك الداخلي ومدى الحركة.   إن البيوميكانيك هو فرع من فروع الفيزياء لذا فإنه يتصف بدرجة عالية من الموضوعية والدقة وبهذا العلم نستطيع إنجاز قرارات تطبيقية منطقية بخصوص الإنجاز الرياضي، في علم البيوميكانيك يمكن التوقع الدقيق والإستنتاج المتقن لنتائج أي ظاهرة حركية إذا إستطعنا السيطرة على جميع العوامل التي تؤثر على الحركة إن الإستعمال لمبادئ الميكانيك سيساعدنا في إتخاذ قرارات أفضل فمثلا كيف نستطيع مقاومة الهواء أو معرفة التغيرات والإختلافات في زوايا وإتصال العضلات بالعظام عند تحرك الأطراف أو معرفة درجة قوة العضلات أو تأثير الجاذبية الأرضية كلها عوامل دقيقة لدراسة الفعاليات الرياضية بشكل أفضل.   فعل البيوميكانيك يعني تحليل حركات الإنسان لتحسن التكنيك بشكل أفضل وسوف يساعد هذا على عملية الكشف عن إنسجام القوة المطلوبة مع الأداء الحركي ولهذا يأخذ هذا التقسيم أهمية في تحليل الحركات الرياضية إن تطبيق المعلومات والقوانين الميكانيكية على سير الحركات الرياضية تحت شروط بيولوجية ونفسية سوف يساعد على حل أعقد المهارات الرياضية وتطويرها نحو الأمثل.   إن الحركة في نظر علم البيوميكانيك تتم عندما يغير الجسم مكانه خلال فترة زمنية والكتلة لا تتحرك من وضع السكون أو تغير وضعها الحركي إلا عند وجود قوة محركة وهذا ينطبق على حركات الإنسان في جميع التمارين الرياضية.   حركات متعددة إلى حركة واحدة منفصلة لدراستها ومن ثم الحركة الثنائية وأن كل الحركات التي تجرب في الملعب في مختلف الأنشطة الرياضية هي حركات مركبة، أو السلسلة الحركية في الجمباز أو التزحلق على الجليد. ولو نظرنا إلى الحركات لوجدنا أنها قطعة واحدة ولكن هي بالأساس متكونة من حركات ثنائية وعدة حركات ثلاثية ولضرورة اللعبة ولتحسين التكنيك ومن أجل تنفيذه تدمج هذه الحركات مكونة بذلك النشاط المتنوع في الرياضة التخصصية.    فإذا حللنا الحركات الرياضية فسوف نجد بعض الحركات الرياضية قسمها النهائي هو بدائي لحركة أو مهارة أخرى مختلفة ولكن عندما نحلل الحركة نأخذ كل قسم ومهارة على حدة، فلاعب كرة السلة يطبطب الكرة وعند الإنتهاء من الطبطبة يرسل الكرة لزميله فنهاية حركة الطبطبة هي بداية لمناولة الكرة أو في القفز على الحصان الخشبي ولو حللنا حركيا لوجدنا أنها تحتوي </vt:lpstr>
      <vt:lpstr>على مهارات متعددة إذا ما قسمت التقسيم الأمثل.   فالحركة المركبة تلك الحركة التي تكون فيها مهارات متعددة ثنائية أو ثلاثية ولا يفصل بينهما أي قطع وتكون تأدية المهارات المتعددة وكأنها مهارة واحدة، ولكن ليس كل النشاطات الرياضية تكون فيها حركات مركبة فمثلا ألعاب القفز والطفر تؤدى لمرة واحدة وتنتهي وتسمى الحركات الثلاثية كما ورد في الحركات الوحيدة ولكن يمكن إذا ما حللناها نجد فيها حركات متعددة مثل الركض نقول عنه ثنائي، عندما نأخذه على أساس ركضة تقريبية والطفر ( القفز ) إلى الأعلى والهبوط حركة أخرى وعندما نأخذها كمهارة واحدة نقول حركة ثلاثية واحدة.   البناء الحركي الداخلي ( الميكانيكي ) :   إن البناء الحركي الداخلي هو الحركة الميكانيكية الحية التي تدرس العتلات والعضلات ومقارنة الأنسجة المختلفة بالجسم للشد والإحتكاك الداخلي ومدى الحركة.   إن البيوميكانيك هو فرع من فروع الفيزياء لذا فإنه يتصف بدرجة عالية من الموضوعية والدقة وبهذا العلم نستطيع إنجاز قرارات تطبيقية منطقية بخصوص الإنجاز الرياضي، في علم البيوميكانيك يمكن التوقع الدقيق والإستنتاج المتقن لنتائج أي ظاهرة حركية إذا إستطعنا السيطرة على جميع العوامل التي تؤثر على الحركة إن الإستعمال لمبادئ الميكانيك سيساعدنا في إتخاذ قرارات أفضل فمثلا كيف نستطيع مقاومة الهواء أو معرفة التغيرات والإختلافات في زوايا وإتصال العضلات بالعظام عند تحرك الأطراف أو معرفة درجة قوة العضلات أو تأثير الجاذبية الأرضية كلها عوامل دقيقة لدراسة الفعاليات الرياضية بشكل أفضل.   فعل البيوميكانيك يعني تحليل حركات الإنسان لتحسن التكنيك بشكل أفضل وسوف يساعد هذا على عملية الكشف عن إنسجام القوة المطلوبة مع الأداء الحركي ولهذا يأخذ هذا التقسيم أهمية في تحليل الحركات الرياضية إن تطبيق المعلومات والقوانين الميكانيكية على سير الحركات الرياضية تحت شروط بيولوجية ونفسية سوف يساعد على حل أعقد المهارات الرياضية وتطويرها نحو الأمثل.   إن الحركة في نظر علم البيوميكانيك تتم عندما يغير الجسم مكانه خلال فترة زمنية والكتلة لا تتحرك من وضع السكون أو تغير وضعها الحركي إلا عند وجود قوة محركة وهذا ينطبق على حركات الإنسان في جميع التمارين الرياضية.   </vt:lpstr>
      <vt:lpstr>أولا : البناء الحركي من ناحية الزمان :   وهي قطع الجسم مسافة معينة في زمن معين ويقاس دائما على أساس الثانية وهو كما يلي :   الحركة المنتظمة :    وهي قطع مسافات متساوية في أزمنة متساوية وهذا قليل الحدوث في التربية الرياضية إلا في حالة التمرين في التدريب الرياضي من أجل تطوير دقة الوقت في ذهن اللاعب.أو عندما تقترن الحركات الرياضية بزمن معين مثال على ذلك الألعاب الرياضية التي يكون فيها الوقت محددا للأداء كما في الملاكمة يكون فيها ثلاث دقائق للجولة الواحدة، أو التوقيت من بداية الحركات إلى نهايتها في الرقص الفني على الجليد والحركات الأرضية في الجمناستك الحديث.   في الحركات المنظمة تنظم الحركات والمهارات بالمدة المطلوبة بالأداء، وهذا يتطلب تدريبا خاصا وعاليا من التهيؤ للمهارات المتعددة أو المحافظة على المستوى مع تنظيم الحركات داخلها، ويمكن أن ينظم الرياضي الحركات بحيث ينظم أداء الحركة بوقت يستفيد منها في المهارة فمثلا تنظيم الوقت المستغرق بالركضة التقريبية في فعالية الوثب الطويل بحيث تنتظم معها الخطوات والمهارة لتحصيل أحسن رقم. الحركة الغير منتظمة :   وهي قطع مسافات متساوية بأزمنة مختلفة تتمثل في نوع الأنشطة بالتربية الرياضية وهي أي حركة لا يمكن أن توقت بوقت محدد كمسار مهارة في الجمباز أو كرة السلة أو الطائرة أو في الأركاض في حالة قطع مسافات متساوية ولكن في أزمنة مختلفة هنا نضغط الوقت.   ثانيا : البناء الحركي من ناحية المسار :    وهو تقسيم الحركات من ناحية المسار الحركي للرياضي في الأنشطة الرياضية وبنفس الوقت يدرس مسار الأداة أيضا والبناء على نوعين : الحركة الدائرية : وهي تلك الحركة التي يتحرك فيها الجسم حول محور ثابت كالدوران على العقلة أو عندما تكون الحركة دائرية ولكن حرة في الهواء عندما يدور الرياضي حول مركز ثقل جسمه أو عندما تتحرك الذراع حركة دورانية حول المفصل أو عندما تتحرك أجزاء الجسم حركات نصف دائرية وهي على شكل قوس ولو أكملت لكانت دورانية . الحركة الإنتقالية : وهي أن ينتقل الجسم من موضعه إلى موضع آخر ويكون إما إنتقال بشكل مستقيم أو بشكل منحني وهي على نوعين :  الحركة الإنتقالية المستقيمة والمتموجة : وهي عند رسم مسار حركي لأي جزء من الجسم فسوف يرسم هذا المسار بشكل مستقيم مثل ركوب الدراجات والتزحلق على الجليد إلى الأمام بحيث ينتقل الجسم بشكل مستقيم متموج. الحركة الإنتقالية المنحنية : وتشمل كل أنواع المقذوفات التي تخرج من الجسم والتي يخضع فيها الجسم إلى سحب الجاذبية الأرضية والتي تجعل الجسم يتحرك بشكل منحني وكذلك تشمل كل أنواع القفزات الرياضية كالقفز العريض والثلاثية والعالي وأي نوع من الأنواع التي يكون فيها الجسم في حالة طيران وهذا النوع يؤثر عليه قوتان هما :  الأولى : القوة الناجمة من الجسم وهي القوة الدافعة والمحركة أو الناهضة أو قاذفة الجسم </vt:lpstr>
      <vt:lpstr>الثانية : القوة الناجمة عن سحب الجسم إلى الأرض وهي قوة الجاذبية الأرضية وهذا ما نسميه القوة السلبية فالقوة الإيجابية ترفع الجسم والسلبية تسحب الجسم إلى الأسفل وعلى المدرب والمختص بعلم الحركة إيجاد السبل الكفيلة لإبقاء الجسم أطول فترة ممكنة في الهواء لخدمة الواجب الحركي . ثالثا : البناء الحركي المندمج :    وهي تلك الحركات التي تحتوي في آن واحد على نوعين أو أكثر من الحركات فمثلا ركوب الدراجات حركة مستقيمة وفي نفس الوقت حركة دورانية عند حساب حركة الرجلين، إن حركة الجسم الدائرية أو الإنتقالية تأتي نتيجة العلاقة بين إتجاه القوة المستعملة ومركز ثقل الجسم المتحرك فإذا كان إتجاه القوة خارجا عن مركز ثقل الجسم ستكون الحركة دائرية أما إذا كان إتجاه تأثير القوة مارا بمركز ثقل الجسم المتحرك فإن الحركة ستكون إنتقالية ففي حركات الغطس أو حركات الشقلبة في الجمناستك يجب أن يميل الجسم إلى الأمام أو الخلف في كثير من الأحيان حتى يكون إتجاه القوة المستعملة والناتجة عن تقلص عضلات الساقين خارجا عن مركز ثقل الجسم مما يؤدي إلى دوران الجسم، أما إذا كانت القوة المستعملة مارة بمركز ثقل الجسم فإن الحركة ستكون حركة إنتقالية ولا يحدث دوران الجسم.    إن الدوران في الجسم المتحرك تتناسب تناسبا طرديا مع البعد العمودي للقوة المستعملة من مركز ثقل الجسم حيث أن قسما كبيرا من القوة ستكون قوة مدورة والقسم الآخر سيعمل على دفع الجسم إلى الامام وإلى الأعلى.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15</cp:revision>
  <dcterms:created xsi:type="dcterms:W3CDTF">2018-12-16T06:30:34Z</dcterms:created>
  <dcterms:modified xsi:type="dcterms:W3CDTF">2018-12-16T07:19:25Z</dcterms:modified>
</cp:coreProperties>
</file>